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sldIdLst>
    <p:sldId id="257" r:id="rId2"/>
    <p:sldId id="267" r:id="rId3"/>
    <p:sldId id="269" r:id="rId4"/>
    <p:sldId id="271" r:id="rId5"/>
    <p:sldId id="272" r:id="rId6"/>
    <p:sldId id="273" r:id="rId7"/>
    <p:sldId id="274" r:id="rId8"/>
    <p:sldId id="270" r:id="rId9"/>
    <p:sldId id="278" r:id="rId10"/>
    <p:sldId id="287" r:id="rId11"/>
    <p:sldId id="275" r:id="rId12"/>
    <p:sldId id="286" r:id="rId13"/>
    <p:sldId id="276" r:id="rId14"/>
    <p:sldId id="277" r:id="rId15"/>
    <p:sldId id="279" r:id="rId16"/>
    <p:sldId id="281" r:id="rId17"/>
    <p:sldId id="283" r:id="rId18"/>
    <p:sldId id="284" r:id="rId19"/>
    <p:sldId id="260" r:id="rId20"/>
    <p:sldId id="282" r:id="rId21"/>
    <p:sldId id="288" r:id="rId22"/>
    <p:sldId id="261" r:id="rId23"/>
    <p:sldId id="280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078"/>
    <p:restoredTop sz="94658"/>
  </p:normalViewPr>
  <p:slideViewPr>
    <p:cSldViewPr snapToGrid="0">
      <p:cViewPr varScale="1">
        <p:scale>
          <a:sx n="111" d="100"/>
          <a:sy n="111" d="100"/>
        </p:scale>
        <p:origin x="248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jpeg>
</file>

<file path=ppt/media/image11.pn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AF3354-A20E-6145-B233-A7C73ED5F590}" type="datetimeFigureOut">
              <a:rPr lang="en-US" smtClean="0"/>
              <a:t>10/14/25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9509EA-4003-FE4A-B344-1E984C660F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6383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9509EA-4003-FE4A-B344-1E984C660F6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6432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FCE016-C713-2A29-9784-EDBD438455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D2E91E-C53C-6363-16E7-A8E56A3617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1C61B1-0512-2D62-1ADB-CFA4B94245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EEB28-76DB-A043-892E-C13572A8DF2C}" type="datetimeFigureOut">
              <a:rPr lang="en-US" smtClean="0"/>
              <a:t>10/14/25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B81566-4E7B-6B4A-C2FF-037539427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09F448-C813-20C9-64C7-723CA2DF9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5FA9E-75CD-944E-88CF-2E992CB6B6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7408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26A4C-610A-4E60-F351-84BC28547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1C5C06-7902-3F74-BF87-3116D38596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249858-9EDF-D562-2DAF-CE96E9887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EEB28-76DB-A043-892E-C13572A8DF2C}" type="datetimeFigureOut">
              <a:rPr lang="en-US" smtClean="0"/>
              <a:t>10/14/25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65FA97-C9A5-9C21-2E1E-F7097E220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6F42AF-5AC8-FFF4-28F7-B426A0F5E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5FA9E-75CD-944E-88CF-2E992CB6B6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3693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084D1CA-6633-E868-C20F-D8DD6D2C3A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DD30BA-8ED2-E566-B523-28CF2F33A5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83029C-2CB2-2F19-E606-C01E74EAAD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EEB28-76DB-A043-892E-C13572A8DF2C}" type="datetimeFigureOut">
              <a:rPr lang="en-US" smtClean="0"/>
              <a:t>10/14/25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26B131-529F-CF7B-D4A2-107239B69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382AE4-951A-804C-7F70-BE1FCDF6D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5FA9E-75CD-944E-88CF-2E992CB6B6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5580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4DAD5-60A1-053B-EBE6-5892813D3B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8B0DB9-D9C2-C175-6A5B-DB2F936A89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48046C-296E-B78C-A443-396BB4159B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EEB28-76DB-A043-892E-C13572A8DF2C}" type="datetimeFigureOut">
              <a:rPr lang="en-US" smtClean="0"/>
              <a:t>10/14/25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E6FA14-D300-D421-FD33-7ABF73D82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5097CC-E39C-1730-6466-236338030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5FA9E-75CD-944E-88CF-2E992CB6B6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1694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01742-A0A8-75C4-C3E5-3138DB248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025219-060D-FEAA-3BCD-55670963EA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04AE88-94DA-16F5-923A-3991B0F5A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EEB28-76DB-A043-892E-C13572A8DF2C}" type="datetimeFigureOut">
              <a:rPr lang="en-US" smtClean="0"/>
              <a:t>10/14/25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8BBBC9-31D3-7906-8DF7-FD75B20DA8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AEE1DA-C4C3-24C6-D296-3ABEA9D4B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5FA9E-75CD-944E-88CF-2E992CB6B6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8575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6585CD-64B2-D566-0A26-EB651AC16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802F25-8732-EF8E-5093-322F498CD3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0D7DE-E652-6F7C-91B0-126D06F12F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AE75E7-BBFC-2BB4-A90F-17CC37D1C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EEB28-76DB-A043-892E-C13572A8DF2C}" type="datetimeFigureOut">
              <a:rPr lang="en-US" smtClean="0"/>
              <a:t>10/14/25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FB51AD-2E68-37B2-204B-0FAE2A4260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F976D6-8C6C-452F-A92E-9856C4D0F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5FA9E-75CD-944E-88CF-2E992CB6B6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278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1206B6-B119-2337-3EA0-C0BAA710CE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60A972-D6E3-A718-4A4E-41EE688625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91947C-4857-6C90-5277-9378439137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959B78-C4E7-8307-23B4-96A01C32DD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7284D7A-A08F-0F24-72DB-6F1EF76A40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0F311E-4324-0A78-F5C6-54265E579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EEB28-76DB-A043-892E-C13572A8DF2C}" type="datetimeFigureOut">
              <a:rPr lang="en-US" smtClean="0"/>
              <a:t>10/14/25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730D076-A3CC-00F8-6B81-31CC2594E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91D3CF-D011-3EE7-01CE-C6DA839E7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5FA9E-75CD-944E-88CF-2E992CB6B6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9903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7A222-AA30-ED90-3DC3-8BC03E188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FEF404-9805-C382-828B-576E247CFD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EEB28-76DB-A043-892E-C13572A8DF2C}" type="datetimeFigureOut">
              <a:rPr lang="en-US" smtClean="0"/>
              <a:t>10/14/25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999B44-7F99-2E95-1D06-83C5B56154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4C7A09-5F7F-E167-4E27-3AD7C50AA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5FA9E-75CD-944E-88CF-2E992CB6B6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1917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3572BD2-5915-3EE3-0AE1-285CA506E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EEB28-76DB-A043-892E-C13572A8DF2C}" type="datetimeFigureOut">
              <a:rPr lang="en-US" smtClean="0"/>
              <a:t>10/14/25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D3B4AAB-9BBE-32E0-F13F-20B10622E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38374D-EF16-1195-4577-B3040FE44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5FA9E-75CD-944E-88CF-2E992CB6B6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8214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BA4979-3847-5882-35C1-D9196CA53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977F10-1EE5-FD25-A8C0-7FBAA3E116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EC261E-348D-7181-8FFD-53615D1E50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4FC9A4-E25E-D22B-8DC0-BF15381A9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EEB28-76DB-A043-892E-C13572A8DF2C}" type="datetimeFigureOut">
              <a:rPr lang="en-US" smtClean="0"/>
              <a:t>10/14/25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A03643-26B2-148E-AC5A-FE930226D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2CF47B-5F93-C457-7709-36F415AAE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5FA9E-75CD-944E-88CF-2E992CB6B6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5334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F9913-351A-B920-C378-7C9421C8B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8608388-8A9B-A9D1-5691-62D7BCB2A7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A959A6-D740-7390-1C49-D5E7552EFC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EDBAD6-EBD0-7FDA-500B-D9A337AF31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EEB28-76DB-A043-892E-C13572A8DF2C}" type="datetimeFigureOut">
              <a:rPr lang="en-US" smtClean="0"/>
              <a:t>10/14/25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154854-8E94-A6A6-2E78-3427F578ED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3ACC89-BFED-CA37-FD1F-38CEF5A4C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E5FA9E-75CD-944E-88CF-2E992CB6B6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8800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6F1BB3D-3003-FC72-DE37-29D28A8504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A4037E-E91B-A505-B8AB-68BC47504A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12BFD4-DC3C-0385-4913-A45D96E4AD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97EEB28-76DB-A043-892E-C13572A8DF2C}" type="datetimeFigureOut">
              <a:rPr lang="en-US" smtClean="0"/>
              <a:t>10/14/25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2638FA-DAD6-8C49-C9AF-DDB4572F60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189A21-6AD5-1118-D140-CFA072CDC4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E5FA9E-75CD-944E-88CF-2E992CB6B6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6288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https://miro.medium.com/v2/resize:fit:1400/0*l-rvXLx9qRX6R6e-.jpg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file:////Users/loconnor/Library/Group%20Containers/UBF8T346G9.ms/WebArchiveCopyPasteTempFiles/com.microsoft.Word/default.jpg" TargetMode="External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https://miro.medium.com/v2/resize:fit:1400/0*l-rvXLx9qRX6R6e-.jpg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file:////Users/loconnor/Library/Group%20Containers/UBF8T346G9.ms/WebArchiveCopyPasteTempFiles/com.microsoft.Word/default.jpg" TargetMode="External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file:////Users/loconnor/Library/Group%20Containers/UBF8T346G9.ms/WebArchiveCopyPasteTempFiles/com.microsoft.Word/default.jpg" TargetMode="External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file:////Users/loconnor/Library/Group%20Containers/UBF8T346G9.ms/WebArchiveCopyPasteTempFiles/com.microsoft.Word/default.jpg" TargetMode="External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https://miro.medium.com/v2/resize:fit:1400/0*l-rvXLx9qRX6R6e-.jpg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43BA2-3690-EA84-0F7B-52ACBC68A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3E4F59-C462-2DCF-A4C5-635BEDBA55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66347" cy="4351338"/>
          </a:xfrm>
        </p:spPr>
        <p:txBody>
          <a:bodyPr/>
          <a:lstStyle/>
          <a:p>
            <a:r>
              <a:rPr lang="en-US" dirty="0"/>
              <a:t>Review activity from last class</a:t>
            </a:r>
          </a:p>
          <a:p>
            <a:r>
              <a:rPr lang="en-US" dirty="0"/>
              <a:t>PRDM9, “Penrose stairs,” and the evolution of the recombination map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FDDCBD4D-B37B-4404-F430-1B660CCB1E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7614" y="410844"/>
            <a:ext cx="4944139" cy="6215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19447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8F5835-CA45-2382-A7AE-6FB5BD5C00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59ABA4-7371-F5B7-901B-D7FDA14282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Red Queen </a:t>
            </a:r>
            <a:r>
              <a:rPr lang="en-US" dirty="0"/>
              <a:t>model: adaptive selection for total PRDM9 binding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0EF5ABB-DF21-16FC-BC99-D19D54A0B81E}"/>
              </a:ext>
            </a:extLst>
          </p:cNvPr>
          <p:cNvSpPr txBox="1"/>
          <p:nvPr/>
        </p:nvSpPr>
        <p:spPr>
          <a:xfrm>
            <a:off x="9673548" y="6308209"/>
            <a:ext cx="19255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Ubeda</a:t>
            </a:r>
            <a:r>
              <a:rPr lang="en-US" dirty="0"/>
              <a:t> et al. 2011</a:t>
            </a:r>
          </a:p>
        </p:txBody>
      </p:sp>
    </p:spTree>
    <p:extLst>
      <p:ext uri="{BB962C8B-B14F-4D97-AF65-F5344CB8AC3E}">
        <p14:creationId xmlns:p14="http://schemas.microsoft.com/office/powerpoint/2010/main" val="40866439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57012-3875-72F2-B46D-B107DFD58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Red Queen </a:t>
            </a:r>
            <a:r>
              <a:rPr lang="en-US" dirty="0"/>
              <a:t>model: adaptive selection for total PRDM9 binding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BD8E7AE-791C-ECDE-2109-3314004C8A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2925" y="1927959"/>
            <a:ext cx="5750062" cy="363525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BA6B216-92DE-31EE-3FE6-924DF1A6484A}"/>
              </a:ext>
            </a:extLst>
          </p:cNvPr>
          <p:cNvSpPr txBox="1"/>
          <p:nvPr/>
        </p:nvSpPr>
        <p:spPr>
          <a:xfrm>
            <a:off x="6405973" y="3212562"/>
            <a:ext cx="519310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indent="457200" algn="ctr">
              <a:spcBef>
                <a:spcPts val="800"/>
              </a:spcBef>
              <a:spcAft>
                <a:spcPts val="800"/>
              </a:spcAft>
            </a:pPr>
            <a:r>
              <a:rPr lang="en-US" sz="2400" i="1" kern="100" dirty="0">
                <a:solidFill>
                  <a:srgbClr val="40404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Now, here, you see, it takes all the running you can do, to keep in the same place.</a:t>
            </a:r>
            <a:r>
              <a:rPr lang="en-US" sz="2400" kern="100" dirty="0">
                <a:solidFill>
                  <a:srgbClr val="404040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–Lewis Carroll</a:t>
            </a:r>
            <a:endParaRPr lang="en-US" sz="2400" i="1" kern="100" dirty="0">
              <a:solidFill>
                <a:srgbClr val="404040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FDB1367-5D40-AD77-4DB3-8F69E018C7C4}"/>
              </a:ext>
            </a:extLst>
          </p:cNvPr>
          <p:cNvSpPr txBox="1"/>
          <p:nvPr/>
        </p:nvSpPr>
        <p:spPr>
          <a:xfrm>
            <a:off x="9673548" y="6308209"/>
            <a:ext cx="19255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Ubeda</a:t>
            </a:r>
            <a:r>
              <a:rPr lang="en-US" dirty="0"/>
              <a:t> et al. 2011</a:t>
            </a:r>
          </a:p>
        </p:txBody>
      </p:sp>
    </p:spTree>
    <p:extLst>
      <p:ext uri="{BB962C8B-B14F-4D97-AF65-F5344CB8AC3E}">
        <p14:creationId xmlns:p14="http://schemas.microsoft.com/office/powerpoint/2010/main" val="23851232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F1450-FCB0-F012-911D-ACD63B662B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6518" y="2766218"/>
            <a:ext cx="3302876" cy="1325563"/>
          </a:xfrm>
        </p:spPr>
        <p:txBody>
          <a:bodyPr/>
          <a:lstStyle/>
          <a:p>
            <a:r>
              <a:rPr lang="en-US" dirty="0"/>
              <a:t>The end?</a:t>
            </a:r>
          </a:p>
        </p:txBody>
      </p:sp>
    </p:spTree>
    <p:extLst>
      <p:ext uri="{BB962C8B-B14F-4D97-AF65-F5344CB8AC3E}">
        <p14:creationId xmlns:p14="http://schemas.microsoft.com/office/powerpoint/2010/main" val="18276047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83874-E5B3-C45F-8F3D-10817BA36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with the total-binding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545C03-03E5-714A-34DC-C98D28B7F1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Different alleles lead to the same number of DSBs and recombinations</a:t>
            </a:r>
          </a:p>
          <a:p>
            <a:r>
              <a:rPr lang="en-US" dirty="0"/>
              <a:t>Loss of PRDM9 affects DSB locations, but crossing over can proceed</a:t>
            </a:r>
          </a:p>
          <a:p>
            <a:r>
              <a:rPr lang="en-US" dirty="0"/>
              <a:t>Most hotspots: no DSB</a:t>
            </a:r>
          </a:p>
          <a:p>
            <a:r>
              <a:rPr lang="en-US" dirty="0"/>
              <a:t>Why have hotspots in the first place?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44042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A69F7-AFD2-DDD2-A95E-594D73BE38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PRDM9 as a mammalian speciation gene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D61573-CDA5-2FCD-A94B-C16CEE7D35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/>
              <a:t>Speciation gene</a:t>
            </a:r>
            <a:r>
              <a:rPr lang="en-US" dirty="0"/>
              <a:t>: a gene that induces hybrid incompatibility</a:t>
            </a:r>
          </a:p>
          <a:p>
            <a:endParaRPr lang="en-US" dirty="0"/>
          </a:p>
          <a:p>
            <a:endParaRPr lang="en-US" i="1" dirty="0"/>
          </a:p>
        </p:txBody>
      </p:sp>
      <p:pic>
        <p:nvPicPr>
          <p:cNvPr id="5" name="Picture 4" descr="A diagram of a binding of a binding&#10;&#10;Description automatically generated">
            <a:extLst>
              <a:ext uri="{FF2B5EF4-FFF2-40B4-BE49-F238E27FC236}">
                <a16:creationId xmlns:a16="http://schemas.microsoft.com/office/drawing/2014/main" id="{C20AB1AB-F583-E355-629A-421F9C9E81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537652"/>
            <a:ext cx="7772400" cy="332940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81471C8-11FC-774A-0AEC-C23A572CE30E}"/>
              </a:ext>
            </a:extLst>
          </p:cNvPr>
          <p:cNvSpPr txBox="1"/>
          <p:nvPr/>
        </p:nvSpPr>
        <p:spPr>
          <a:xfrm>
            <a:off x="9609221" y="6317869"/>
            <a:ext cx="19002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Forejt</a:t>
            </a:r>
            <a:r>
              <a:rPr lang="en-US" dirty="0"/>
              <a:t> et al., 2021</a:t>
            </a:r>
          </a:p>
        </p:txBody>
      </p:sp>
    </p:spTree>
    <p:extLst>
      <p:ext uri="{BB962C8B-B14F-4D97-AF65-F5344CB8AC3E}">
        <p14:creationId xmlns:p14="http://schemas.microsoft.com/office/powerpoint/2010/main" val="28819672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27235-0AAC-03B6-DE86-CB8A62654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88692"/>
            <a:ext cx="10515600" cy="1325563"/>
          </a:xfrm>
        </p:spPr>
        <p:txBody>
          <a:bodyPr/>
          <a:lstStyle/>
          <a:p>
            <a:r>
              <a:rPr lang="en-US" dirty="0"/>
              <a:t>Explanation: PRDM9 binding symmetry couples DSB formation and repair </a:t>
            </a:r>
          </a:p>
        </p:txBody>
      </p:sp>
      <p:pic>
        <p:nvPicPr>
          <p:cNvPr id="4" name="Content Placeholder 4" descr="A diagram of a diagram&#10;&#10;Description automatically generated with medium confidence">
            <a:extLst>
              <a:ext uri="{FF2B5EF4-FFF2-40B4-BE49-F238E27FC236}">
                <a16:creationId xmlns:a16="http://schemas.microsoft.com/office/drawing/2014/main" id="{C547DA64-F21C-84FF-04D0-0FE8DD6E06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64864"/>
            <a:ext cx="10515600" cy="4072859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2DCA312-77DD-4851-AE50-9079655CB0ED}"/>
              </a:ext>
            </a:extLst>
          </p:cNvPr>
          <p:cNvSpPr txBox="1"/>
          <p:nvPr/>
        </p:nvSpPr>
        <p:spPr>
          <a:xfrm>
            <a:off x="9651218" y="6308209"/>
            <a:ext cx="1702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Pritchard, 2024</a:t>
            </a:r>
          </a:p>
        </p:txBody>
      </p:sp>
    </p:spTree>
    <p:extLst>
      <p:ext uri="{BB962C8B-B14F-4D97-AF65-F5344CB8AC3E}">
        <p14:creationId xmlns:p14="http://schemas.microsoft.com/office/powerpoint/2010/main" val="42682879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BAB80-34EB-6176-F434-B3A6F41B8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Evolutionary model of PRDM9 evolution driven by binding symmetry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93BB538-10EA-4213-6BDB-16B5D92FC5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Strong binding sites (hotspots) and weak binding sites</a:t>
            </a:r>
          </a:p>
          <a:p>
            <a:r>
              <a:rPr lang="en-US" dirty="0"/>
              <a:t>Binding sites compete for PRDM9 molecules</a:t>
            </a:r>
          </a:p>
          <a:p>
            <a:r>
              <a:rPr lang="en-US" dirty="0"/>
              <a:t>Bound PRDM9 molecules compete for DSBs</a:t>
            </a:r>
          </a:p>
          <a:p>
            <a:r>
              <a:rPr lang="en-US" dirty="0"/>
              <a:t>Fitness: probability of having a DSB at a symmetrically bound site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C11FB4-89A6-20F5-BBB2-A83964CBB48D}"/>
              </a:ext>
            </a:extLst>
          </p:cNvPr>
          <p:cNvSpPr txBox="1"/>
          <p:nvPr/>
        </p:nvSpPr>
        <p:spPr>
          <a:xfrm>
            <a:off x="7865473" y="6176963"/>
            <a:ext cx="3488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Baker, </a:t>
            </a:r>
            <a:r>
              <a:rPr lang="en-US" sz="1800" dirty="0" err="1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Przeworski</a:t>
            </a:r>
            <a:r>
              <a:rPr lang="en-US" sz="180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and Sella, 2023</a:t>
            </a:r>
            <a:endParaRPr lang="en-US" dirty="0"/>
          </a:p>
        </p:txBody>
      </p:sp>
      <p:pic>
        <p:nvPicPr>
          <p:cNvPr id="8" name="Content Placeholder 4" descr="A white background with blue text&#10;&#10;Description automatically generated">
            <a:extLst>
              <a:ext uri="{FF2B5EF4-FFF2-40B4-BE49-F238E27FC236}">
                <a16:creationId xmlns:a16="http://schemas.microsoft.com/office/drawing/2014/main" id="{54A30483-F431-643D-3069-A5946F4B3C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8505" y="4491797"/>
            <a:ext cx="5694989" cy="1383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3821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ABDF3-8BB4-1165-4389-3986F438DA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opposing effects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8FD9C3-8549-45D1-5EE3-58993F7D74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2252"/>
            <a:ext cx="10515600" cy="36835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1. Competition for PRDM9: favors fewer hotspots to maximize symmetric hotspot binding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2. Competition for DSBs: favors more hotspots to maximize DSBs at hotspots vs. weak binding sites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714B96-AA8C-83EF-4CC2-FDEFDDB7C14D}"/>
              </a:ext>
            </a:extLst>
          </p:cNvPr>
          <p:cNvSpPr txBox="1"/>
          <p:nvPr/>
        </p:nvSpPr>
        <p:spPr>
          <a:xfrm>
            <a:off x="7865473" y="6176963"/>
            <a:ext cx="3488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Baker, </a:t>
            </a:r>
            <a:r>
              <a:rPr lang="en-US" sz="1800" dirty="0" err="1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Przeworski</a:t>
            </a:r>
            <a:r>
              <a:rPr lang="en-US" sz="180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and Sella, 2023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44432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75F14-50AE-60DF-37F5-B19990D5A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many hotspots are active in a diploid individual?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B09325-ABD6-F09B-3F2C-B7E22200B2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Heterozygotes: twice as many hotspots as homozygotes</a:t>
            </a:r>
          </a:p>
          <a:p>
            <a:r>
              <a:rPr lang="en-US" dirty="0"/>
              <a:t>Competition for PRDM9 favors homozygotes</a:t>
            </a:r>
          </a:p>
          <a:p>
            <a:r>
              <a:rPr lang="en-US" dirty="0"/>
              <a:t>Competition for DSBs favors heterozygotes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D2777D-DFC4-B2A8-6CD5-17E3BA55F952}"/>
              </a:ext>
            </a:extLst>
          </p:cNvPr>
          <p:cNvSpPr txBox="1"/>
          <p:nvPr/>
        </p:nvSpPr>
        <p:spPr>
          <a:xfrm>
            <a:off x="2999873" y="4684295"/>
            <a:ext cx="58468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Which effect is more important?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49145E-F5A1-2FDE-F69B-CE85ED8BBC1E}"/>
              </a:ext>
            </a:extLst>
          </p:cNvPr>
          <p:cNvSpPr txBox="1"/>
          <p:nvPr/>
        </p:nvSpPr>
        <p:spPr>
          <a:xfrm>
            <a:off x="7865473" y="6176963"/>
            <a:ext cx="3488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Baker, </a:t>
            </a:r>
            <a:r>
              <a:rPr lang="en-US" sz="1800" dirty="0" err="1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Przeworski</a:t>
            </a:r>
            <a:r>
              <a:rPr lang="en-US" sz="180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and Sella, 2023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97445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BDB1CB47-FFD4-DF48-ACE4-030FDEBFBF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0790" y="133826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05A9F01-0222-3F96-CB85-263D540B19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2051" name="Picture 2" descr="A diagram of a fitness and number of hotspots&#10;&#10;Description automatically generated">
            <a:extLst>
              <a:ext uri="{FF2B5EF4-FFF2-40B4-BE49-F238E27FC236}">
                <a16:creationId xmlns:a16="http://schemas.microsoft.com/office/drawing/2014/main" id="{D3517B7C-8F6F-47F2-7E5E-F35FC17982A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184"/>
          <a:stretch/>
        </p:blipFill>
        <p:spPr bwMode="auto">
          <a:xfrm>
            <a:off x="2335426" y="1949027"/>
            <a:ext cx="6880639" cy="3969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5BA877-4752-9A39-479E-5DB71F86C79D}"/>
              </a:ext>
            </a:extLst>
          </p:cNvPr>
          <p:cNvSpPr txBox="1"/>
          <p:nvPr/>
        </p:nvSpPr>
        <p:spPr>
          <a:xfrm>
            <a:off x="7865473" y="6176963"/>
            <a:ext cx="3488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Baker, </a:t>
            </a:r>
            <a:r>
              <a:rPr lang="en-US" sz="1800" dirty="0" err="1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Przeworski</a:t>
            </a:r>
            <a:r>
              <a:rPr lang="en-US" sz="180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and Sella, 2023</a:t>
            </a:r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17FBD84C-CCE1-9E29-97D1-2C2AA95292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Hotspots are weak: competition for PRDM9 predominates</a:t>
            </a:r>
          </a:p>
        </p:txBody>
      </p:sp>
      <p:pic>
        <p:nvPicPr>
          <p:cNvPr id="10" name="Picture 9" descr="A black and white sign with black text&#10;&#10;Description automatically generated">
            <a:extLst>
              <a:ext uri="{FF2B5EF4-FFF2-40B4-BE49-F238E27FC236}">
                <a16:creationId xmlns:a16="http://schemas.microsoft.com/office/drawing/2014/main" id="{8261266D-925F-61CB-1380-08C58DA0C9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0190" y="3429000"/>
            <a:ext cx="2006600" cy="72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55243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4D7EC7-ED1E-EED8-3305-9F2D109C5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860" y="2789762"/>
            <a:ext cx="6338777" cy="1325563"/>
          </a:xfrm>
        </p:spPr>
        <p:txBody>
          <a:bodyPr/>
          <a:lstStyle/>
          <a:p>
            <a:r>
              <a:rPr lang="en-US" dirty="0"/>
              <a:t>PRDM9 and the evolution of the recombination map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3D5C15F9-5806-DD56-EC91-45A4CBC033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09661" y="365125"/>
            <a:ext cx="19372953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6145" name="Picture 4">
            <a:extLst>
              <a:ext uri="{FF2B5EF4-FFF2-40B4-BE49-F238E27FC236}">
                <a16:creationId xmlns:a16="http://schemas.microsoft.com/office/drawing/2014/main" id="{CEDD04AC-FE6E-08F1-F906-D92E314FBB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7614" y="410844"/>
            <a:ext cx="4944139" cy="6215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32209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9BD4BC-718C-1E5B-E6CC-1CAC3CA437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16D88996-6736-963B-E033-4E62B18022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0790" y="133826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84A2D29-FA82-0F02-1D25-44812AE20A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2051" name="Picture 2" descr="A diagram of a fitness and number of hotspots&#10;&#10;Description automatically generated">
            <a:extLst>
              <a:ext uri="{FF2B5EF4-FFF2-40B4-BE49-F238E27FC236}">
                <a16:creationId xmlns:a16="http://schemas.microsoft.com/office/drawing/2014/main" id="{BD144A76-B3F3-A68D-69B7-7AF57BC25A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623"/>
          <a:stretch>
            <a:fillRect/>
          </a:stretch>
        </p:blipFill>
        <p:spPr bwMode="auto">
          <a:xfrm>
            <a:off x="1989438" y="1746438"/>
            <a:ext cx="7611762" cy="4352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7">
            <a:extLst>
              <a:ext uri="{FF2B5EF4-FFF2-40B4-BE49-F238E27FC236}">
                <a16:creationId xmlns:a16="http://schemas.microsoft.com/office/drawing/2014/main" id="{F5E3D643-CD01-AC30-E9E5-86900479F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141" y="216788"/>
            <a:ext cx="10515600" cy="1325563"/>
          </a:xfrm>
        </p:spPr>
        <p:txBody>
          <a:bodyPr/>
          <a:lstStyle/>
          <a:p>
            <a:r>
              <a:rPr lang="en-US" dirty="0"/>
              <a:t>Hotspots are strong: competition for DSBs predominates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8967FA-C749-9583-7C5C-EA1062E76090}"/>
              </a:ext>
            </a:extLst>
          </p:cNvPr>
          <p:cNvSpPr txBox="1"/>
          <p:nvPr/>
        </p:nvSpPr>
        <p:spPr>
          <a:xfrm>
            <a:off x="7865473" y="6176963"/>
            <a:ext cx="3488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Baker, </a:t>
            </a:r>
            <a:r>
              <a:rPr lang="en-US" sz="1800" dirty="0" err="1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Przeworski</a:t>
            </a:r>
            <a:r>
              <a:rPr lang="en-US" sz="180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and Sella, 2023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72028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BDBF04-1AB9-E078-EB32-94DB774635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0D27B594-938A-622A-78FC-7922D1C830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0790" y="133826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F179CFA-548C-FACE-0E94-BE0646560E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2051" name="Picture 2" descr="A diagram of a fitness and number of hotspots&#10;&#10;Description automatically generated">
            <a:extLst>
              <a:ext uri="{FF2B5EF4-FFF2-40B4-BE49-F238E27FC236}">
                <a16:creationId xmlns:a16="http://schemas.microsoft.com/office/drawing/2014/main" id="{4C7CF1AB-0108-B820-CF60-3B3D59696F1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623"/>
          <a:stretch>
            <a:fillRect/>
          </a:stretch>
        </p:blipFill>
        <p:spPr bwMode="auto">
          <a:xfrm>
            <a:off x="1989438" y="1746438"/>
            <a:ext cx="7611762" cy="4352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83AAD8C-E758-71C0-19A4-16B2DCBD6D5C}"/>
              </a:ext>
            </a:extLst>
          </p:cNvPr>
          <p:cNvSpPr txBox="1"/>
          <p:nvPr/>
        </p:nvSpPr>
        <p:spPr>
          <a:xfrm>
            <a:off x="7865473" y="6176963"/>
            <a:ext cx="3488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Baker, </a:t>
            </a:r>
            <a:r>
              <a:rPr lang="en-US" sz="1800" dirty="0" err="1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Przeworski</a:t>
            </a:r>
            <a:r>
              <a:rPr lang="en-US" sz="180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and Sella, 2023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9C4973F-19B0-793E-61D3-639C064DA008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Finite population size: cyclic behavior under both regimes </a:t>
            </a:r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034D2B2-0D25-F492-3B40-4691828E2BAB}"/>
              </a:ext>
            </a:extLst>
          </p:cNvPr>
          <p:cNvCxnSpPr>
            <a:cxnSpLocks/>
          </p:cNvCxnSpPr>
          <p:nvPr/>
        </p:nvCxnSpPr>
        <p:spPr>
          <a:xfrm flipV="1">
            <a:off x="4027990" y="2016467"/>
            <a:ext cx="2546430" cy="344145"/>
          </a:xfrm>
          <a:prstGeom prst="straightConnector1">
            <a:avLst/>
          </a:prstGeom>
          <a:ln w="57150">
            <a:solidFill>
              <a:schemeClr val="accent6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66269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0F87A-F46C-4D57-26C4-5DBE088FD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Finite population size: cyclic behavior under both regimes 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A02F7D1B-0DAB-4375-9FFD-EC55ECED4B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25" name="Picture 3" descr="A diagram of a graph showing hotspots&#10;&#10;Description automatically generated">
            <a:extLst>
              <a:ext uri="{FF2B5EF4-FFF2-40B4-BE49-F238E27FC236}">
                <a16:creationId xmlns:a16="http://schemas.microsoft.com/office/drawing/2014/main" id="{64E10310-F0E3-2644-61F0-0BA08EF99EF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72" t="46438" r="877" b="9209"/>
          <a:stretch>
            <a:fillRect/>
          </a:stretch>
        </p:blipFill>
        <p:spPr bwMode="auto">
          <a:xfrm>
            <a:off x="838200" y="1690688"/>
            <a:ext cx="9978190" cy="4624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DF9BE31-C4EC-C4DF-3379-D90CDAF6DCF2}"/>
              </a:ext>
            </a:extLst>
          </p:cNvPr>
          <p:cNvSpPr txBox="1"/>
          <p:nvPr/>
        </p:nvSpPr>
        <p:spPr>
          <a:xfrm>
            <a:off x="4010527" y="1322559"/>
            <a:ext cx="15291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Large 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6B6C37-9A52-410E-5B35-3DCE867720F2}"/>
              </a:ext>
            </a:extLst>
          </p:cNvPr>
          <p:cNvSpPr txBox="1"/>
          <p:nvPr/>
        </p:nvSpPr>
        <p:spPr>
          <a:xfrm>
            <a:off x="7865473" y="1360104"/>
            <a:ext cx="15728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Small 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3BA08C-45A1-19B3-8F9A-7A7DBF127FAC}"/>
              </a:ext>
            </a:extLst>
          </p:cNvPr>
          <p:cNvSpPr txBox="1"/>
          <p:nvPr/>
        </p:nvSpPr>
        <p:spPr>
          <a:xfrm>
            <a:off x="7865473" y="6176963"/>
            <a:ext cx="3488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Baker, </a:t>
            </a:r>
            <a:r>
              <a:rPr lang="en-US" sz="1800" dirty="0" err="1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Przeworski</a:t>
            </a:r>
            <a:r>
              <a:rPr lang="en-US" sz="1800" dirty="0"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and Sella, 2023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21253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2">
            <a:extLst>
              <a:ext uri="{FF2B5EF4-FFF2-40B4-BE49-F238E27FC236}">
                <a16:creationId xmlns:a16="http://schemas.microsoft.com/office/drawing/2014/main" id="{00A49480-AC76-552D-919D-DDD15D76B5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1265" name="Picture 4">
            <a:extLst>
              <a:ext uri="{FF2B5EF4-FFF2-40B4-BE49-F238E27FC236}">
                <a16:creationId xmlns:a16="http://schemas.microsoft.com/office/drawing/2014/main" id="{7666DDCE-2F4B-5B7F-16D2-773A817793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6422" y="375721"/>
            <a:ext cx="4652545" cy="5848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29D438D-F3B3-EE45-1BD1-801FC8FB0267}"/>
              </a:ext>
            </a:extLst>
          </p:cNvPr>
          <p:cNvSpPr txBox="1"/>
          <p:nvPr/>
        </p:nvSpPr>
        <p:spPr>
          <a:xfrm>
            <a:off x="3208421" y="626552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800" i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Ascending and Descending</a:t>
            </a:r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, M.C. Escher, 1960</a:t>
            </a:r>
          </a:p>
        </p:txBody>
      </p:sp>
    </p:spTree>
    <p:extLst>
      <p:ext uri="{BB962C8B-B14F-4D97-AF65-F5344CB8AC3E}">
        <p14:creationId xmlns:p14="http://schemas.microsoft.com/office/powerpoint/2010/main" val="34391864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2ACAC-17CB-502B-6BBD-4EF3F3ECAF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Ubiquitous recombination hotspots in humans</a:t>
            </a:r>
          </a:p>
        </p:txBody>
      </p:sp>
      <p:pic>
        <p:nvPicPr>
          <p:cNvPr id="5" name="Content Placeholder 4" descr="A graph showing a sound wave&#10;&#10;Description automatically generated">
            <a:extLst>
              <a:ext uri="{FF2B5EF4-FFF2-40B4-BE49-F238E27FC236}">
                <a16:creationId xmlns:a16="http://schemas.microsoft.com/office/drawing/2014/main" id="{152756B5-97AC-DFF5-4182-2BD15979D6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42508" y="2140891"/>
            <a:ext cx="8441678" cy="346246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D77DD76-DE7B-BAEB-2B06-9783E89D4557}"/>
              </a:ext>
            </a:extLst>
          </p:cNvPr>
          <p:cNvSpPr txBox="1"/>
          <p:nvPr/>
        </p:nvSpPr>
        <p:spPr>
          <a:xfrm>
            <a:off x="9459171" y="6308209"/>
            <a:ext cx="21112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McVean et al. 2004</a:t>
            </a:r>
          </a:p>
        </p:txBody>
      </p:sp>
    </p:spTree>
    <p:extLst>
      <p:ext uri="{BB962C8B-B14F-4D97-AF65-F5344CB8AC3E}">
        <p14:creationId xmlns:p14="http://schemas.microsoft.com/office/powerpoint/2010/main" val="33790190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86ADF-872C-67B4-2D21-BDD3BEAA92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9894" y="2766218"/>
            <a:ext cx="9282023" cy="1325563"/>
          </a:xfrm>
        </p:spPr>
        <p:txBody>
          <a:bodyPr>
            <a:normAutofit/>
          </a:bodyPr>
          <a:lstStyle/>
          <a:p>
            <a:r>
              <a:rPr lang="en-US" sz="4000" dirty="0"/>
              <a:t>Enriched hotspot motif: CCTCCCT (Myers et al. 2005)</a:t>
            </a:r>
          </a:p>
        </p:txBody>
      </p:sp>
    </p:spTree>
    <p:extLst>
      <p:ext uri="{BB962C8B-B14F-4D97-AF65-F5344CB8AC3E}">
        <p14:creationId xmlns:p14="http://schemas.microsoft.com/office/powerpoint/2010/main" val="40469038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E0BF6-B9A2-C874-E7C2-1AD7207F8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Hotspot paradox: biased gene conversion removes hotspots</a:t>
            </a:r>
          </a:p>
        </p:txBody>
      </p:sp>
      <p:pic>
        <p:nvPicPr>
          <p:cNvPr id="5" name="Content Placeholder 4" descr="A diagram of a diagram&#10;&#10;Description automatically generated with medium confidence">
            <a:extLst>
              <a:ext uri="{FF2B5EF4-FFF2-40B4-BE49-F238E27FC236}">
                <a16:creationId xmlns:a16="http://schemas.microsoft.com/office/drawing/2014/main" id="{880A2CB2-6C33-31B0-A5A0-D1D22122FF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64864"/>
            <a:ext cx="10515600" cy="407285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35606E1-1D81-5C9D-61D2-0B41698467B3}"/>
              </a:ext>
            </a:extLst>
          </p:cNvPr>
          <p:cNvSpPr txBox="1"/>
          <p:nvPr/>
        </p:nvSpPr>
        <p:spPr>
          <a:xfrm>
            <a:off x="9651218" y="6308209"/>
            <a:ext cx="1702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Pritchard, 2024</a:t>
            </a:r>
          </a:p>
        </p:txBody>
      </p:sp>
    </p:spTree>
    <p:extLst>
      <p:ext uri="{BB962C8B-B14F-4D97-AF65-F5344CB8AC3E}">
        <p14:creationId xmlns:p14="http://schemas.microsoft.com/office/powerpoint/2010/main" val="39033784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39A00-D924-BB24-C870-F9D915405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Hotspot paradox: biased gene conversion removes hotspots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62E6E3-2ACC-125B-AE9A-ED8D3668BA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US" dirty="0"/>
              <a:t>A mutation arises and inactivates a hotspot, producing a “cold” allele</a:t>
            </a:r>
          </a:p>
          <a:p>
            <a:pPr marL="514350" indent="-514350">
              <a:buAutoNum type="arabicPeriod"/>
            </a:pPr>
            <a:r>
              <a:rPr lang="en-US" dirty="0"/>
              <a:t>In heterozygotes, recombination at that hotspot causes gene conversion</a:t>
            </a:r>
          </a:p>
          <a:p>
            <a:pPr marL="514350" indent="-514350">
              <a:buAutoNum type="arabicPeriod"/>
            </a:pPr>
            <a:r>
              <a:rPr lang="en-US" dirty="0"/>
              <a:t>The cold allele is over-transmitted and eventually fixes</a:t>
            </a:r>
          </a:p>
        </p:txBody>
      </p:sp>
    </p:spTree>
    <p:extLst>
      <p:ext uri="{BB962C8B-B14F-4D97-AF65-F5344CB8AC3E}">
        <p14:creationId xmlns:p14="http://schemas.microsoft.com/office/powerpoint/2010/main" val="36970209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64DB8-D434-3437-E3D0-CE57420A4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Rapidly evolving binding specificity of PRDM9 </a:t>
            </a:r>
          </a:p>
        </p:txBody>
      </p:sp>
      <p:pic>
        <p:nvPicPr>
          <p:cNvPr id="5" name="Content Placeholder 4" descr="A diagram of dna sequence&#10;&#10;Description automatically generated">
            <a:extLst>
              <a:ext uri="{FF2B5EF4-FFF2-40B4-BE49-F238E27FC236}">
                <a16:creationId xmlns:a16="http://schemas.microsoft.com/office/drawing/2014/main" id="{35693B0B-7A42-645C-B05F-A6DCC33D92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88339" y="1765240"/>
            <a:ext cx="6318173" cy="4351338"/>
          </a:xfrm>
        </p:spPr>
      </p:pic>
    </p:spTree>
    <p:extLst>
      <p:ext uri="{BB962C8B-B14F-4D97-AF65-F5344CB8AC3E}">
        <p14:creationId xmlns:p14="http://schemas.microsoft.com/office/powerpoint/2010/main" val="10728045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-up of colorful letters&#10;&#10;Description automatically generated">
            <a:extLst>
              <a:ext uri="{FF2B5EF4-FFF2-40B4-BE49-F238E27FC236}">
                <a16:creationId xmlns:a16="http://schemas.microsoft.com/office/drawing/2014/main" id="{15C0B773-6098-9E8A-D29C-8CE14D328B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3204" y="2881424"/>
            <a:ext cx="11089477" cy="2140596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5D79FFA-5409-7B6D-D56E-6419142C9575}"/>
              </a:ext>
            </a:extLst>
          </p:cNvPr>
          <p:cNvSpPr txBox="1"/>
          <p:nvPr/>
        </p:nvSpPr>
        <p:spPr>
          <a:xfrm>
            <a:off x="6911163" y="6123543"/>
            <a:ext cx="49888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Pritchard 2024, modified from Baudet et al. 2010</a:t>
            </a:r>
          </a:p>
        </p:txBody>
      </p:sp>
    </p:spTree>
    <p:extLst>
      <p:ext uri="{BB962C8B-B14F-4D97-AF65-F5344CB8AC3E}">
        <p14:creationId xmlns:p14="http://schemas.microsoft.com/office/powerpoint/2010/main" val="34658086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graph of a line graph&#10;&#10;Description automatically generated">
            <a:extLst>
              <a:ext uri="{FF2B5EF4-FFF2-40B4-BE49-F238E27FC236}">
                <a16:creationId xmlns:a16="http://schemas.microsoft.com/office/drawing/2014/main" id="{9D761C80-ED13-34E4-C037-A4F60E317A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47336" y="1894275"/>
            <a:ext cx="4965700" cy="3810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496CD89-4C66-B169-B1B8-8E185F257EEF}"/>
              </a:ext>
            </a:extLst>
          </p:cNvPr>
          <p:cNvSpPr txBox="1"/>
          <p:nvPr/>
        </p:nvSpPr>
        <p:spPr>
          <a:xfrm>
            <a:off x="6964326" y="6219236"/>
            <a:ext cx="4863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Pritchard 2024, modified from </a:t>
            </a:r>
            <a:r>
              <a:rPr lang="en-US" dirty="0" err="1"/>
              <a:t>Hinch</a:t>
            </a:r>
            <a:r>
              <a:rPr lang="en-US" dirty="0"/>
              <a:t> et al. 2011</a:t>
            </a:r>
          </a:p>
        </p:txBody>
      </p:sp>
    </p:spTree>
    <p:extLst>
      <p:ext uri="{BB962C8B-B14F-4D97-AF65-F5344CB8AC3E}">
        <p14:creationId xmlns:p14="http://schemas.microsoft.com/office/powerpoint/2010/main" val="38862535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1547</TotalTime>
  <Words>471</Words>
  <Application>Microsoft Macintosh PowerPoint</Application>
  <PresentationFormat>Widescreen</PresentationFormat>
  <Paragraphs>61</Paragraphs>
  <Slides>23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Aptos</vt:lpstr>
      <vt:lpstr>Aptos Display</vt:lpstr>
      <vt:lpstr>Arial</vt:lpstr>
      <vt:lpstr>Office Theme</vt:lpstr>
      <vt:lpstr>Agenda</vt:lpstr>
      <vt:lpstr>PRDM9 and the evolution of the recombination map</vt:lpstr>
      <vt:lpstr>Ubiquitous recombination hotspots in humans</vt:lpstr>
      <vt:lpstr>Enriched hotspot motif: CCTCCCT (Myers et al. 2005)</vt:lpstr>
      <vt:lpstr>Hotspot paradox: biased gene conversion removes hotspots</vt:lpstr>
      <vt:lpstr>Hotspot paradox: biased gene conversion removes hotspots</vt:lpstr>
      <vt:lpstr>Rapidly evolving binding specificity of PRDM9 </vt:lpstr>
      <vt:lpstr>PowerPoint Presentation</vt:lpstr>
      <vt:lpstr>PowerPoint Presentation</vt:lpstr>
      <vt:lpstr>Red Queen model: adaptive selection for total PRDM9 binding</vt:lpstr>
      <vt:lpstr>Red Queen model: adaptive selection for total PRDM9 binding</vt:lpstr>
      <vt:lpstr>The end?</vt:lpstr>
      <vt:lpstr>Problems with the total-binding model</vt:lpstr>
      <vt:lpstr>PRDM9 as a mammalian speciation gene</vt:lpstr>
      <vt:lpstr>Explanation: PRDM9 binding symmetry couples DSB formation and repair </vt:lpstr>
      <vt:lpstr>Evolutionary model of PRDM9 evolution driven by binding symmetry</vt:lpstr>
      <vt:lpstr>Two opposing effects</vt:lpstr>
      <vt:lpstr>How many hotspots are active in a diploid individual?</vt:lpstr>
      <vt:lpstr>Hotspots are weak: competition for PRDM9 predominates</vt:lpstr>
      <vt:lpstr>Hotspots are strong: competition for DSBs predominates </vt:lpstr>
      <vt:lpstr>PowerPoint Presentation</vt:lpstr>
      <vt:lpstr>Finite population size: cyclic behavior under both regimes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Luke O'Connor</dc:creator>
  <cp:lastModifiedBy>O'Connor, Luke J</cp:lastModifiedBy>
  <cp:revision>23</cp:revision>
  <dcterms:created xsi:type="dcterms:W3CDTF">2024-10-15T14:06:57Z</dcterms:created>
  <dcterms:modified xsi:type="dcterms:W3CDTF">2025-10-14T23:44:09Z</dcterms:modified>
</cp:coreProperties>
</file>

<file path=docProps/thumbnail.jpeg>
</file>